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3" r:id="rId5"/>
    <p:sldId id="265" r:id="rId6"/>
    <p:sldId id="262" r:id="rId7"/>
    <p:sldId id="261" r:id="rId8"/>
    <p:sldId id="260" r:id="rId9"/>
    <p:sldId id="267" r:id="rId10"/>
    <p:sldId id="268" r:id="rId11"/>
    <p:sldId id="266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EB7D-28CD-4A76-9FC5-B2DC671E1BE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55DF5-01E2-47B5-ABAB-91267AD36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54FB-9BED-4A4A-AD87-7576F169BC7D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AC37-2F95-4E99-A9CF-EC7E13DFEA72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E01-467B-4BA6-962B-354C5CDEC454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A61D-8350-4240-911E-D14FC5749EA4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26F-E4F4-4C78-91E8-11363569427B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E53-16A6-4794-8F75-D3F9B579E022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1809-1818-46A2-835E-3FCA066C8924}" type="datetime1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6AB9-AA78-4D7D-AD77-6DAD06DC16E1}" type="datetime1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EF6F-2F63-4A7C-8EBB-1066075B2357}" type="datetime1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4A0D-A483-41FB-8308-F4E597291F11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429-8A17-490E-9A24-C22EF1C5EEBF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F468-AA44-44C9-A831-F20A39422EE9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2133600"/>
            <a:ext cx="71808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КОПИЛОЧКА ПРИМЕРОВ</a:t>
            </a:r>
          </a:p>
          <a:p>
            <a:pPr algn="ctr"/>
            <a:r>
              <a:rPr lang="ru-RU" sz="44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РЕФЛЕКСИИ</a:t>
            </a:r>
            <a:endParaRPr lang="ru-RU" sz="4400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Клименко</a:t>
            </a:r>
            <a:r>
              <a:rPr lang="ru-RU" dirty="0" smtClean="0">
                <a:solidFill>
                  <a:schemeClr val="tx1"/>
                </a:solidFill>
              </a:rPr>
              <a:t> Л.В. группа №10 тренер Нурпеисова А.Т.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gpreview (4).jpg"/>
          <p:cNvPicPr>
            <a:picLocks noChangeAspect="1"/>
          </p:cNvPicPr>
          <p:nvPr/>
        </p:nvPicPr>
        <p:blipFill>
          <a:blip r:embed="rId3"/>
          <a:srcRect l="16000" r="16000" b="8000"/>
          <a:stretch>
            <a:fillRect/>
          </a:stretch>
        </p:blipFill>
        <p:spPr>
          <a:xfrm>
            <a:off x="3886200" y="3886200"/>
            <a:ext cx="1295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762000"/>
            <a:ext cx="4919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Метод «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Благодарю…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295400"/>
            <a:ext cx="6763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урока учитель предлагает каждому ученику выбрать только одного из ребят, кому хочется сказать спасибо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сотрудничество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пояснить, в чем именно это сотрудничество проявилось. Учителя из числа выбираемых следует исключить. Благодарственное слово педагога является завершающим. При этом он выбирает тех, кому досталось наименьшее количество комплиментов, стараясь найти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убеди-тельные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признательности и этому участнику событий.</a:t>
            </a:r>
          </a:p>
        </p:txBody>
      </p:sp>
      <p:pic>
        <p:nvPicPr>
          <p:cNvPr id="5" name="Рисунок 4" descr="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953000"/>
            <a:ext cx="1295400" cy="11479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90800" y="914400"/>
            <a:ext cx="467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  «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676400"/>
          <a:ext cx="6077585" cy="247355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77585"/>
              </a:tblGrid>
              <a:tr h="247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                           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52600" y="1828800"/>
            <a:ext cx="2016224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удовольствие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52600" y="2590800"/>
            <a:ext cx="1981200" cy="619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52600" y="3352800"/>
            <a:ext cx="1944216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Удивился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10200" y="1828800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410200" y="2590800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410200" y="3352800"/>
            <a:ext cx="1819275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Расстроился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solnyshk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09800"/>
            <a:ext cx="1143000" cy="11949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0" y="2438400"/>
            <a:ext cx="4320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267200"/>
            <a:ext cx="2133600" cy="1648691"/>
          </a:xfrm>
          <a:prstGeom prst="rect">
            <a:avLst/>
          </a:prstGeom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3600" y="990600"/>
            <a:ext cx="6012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самоконтроля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6764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Ведется на протяжении всего урока.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Фамилия, имя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ученика_____________________________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71600" y="3200400"/>
          <a:ext cx="6639193" cy="2109955"/>
        </p:xfrm>
        <a:graphic>
          <a:graphicData uri="http://schemas.openxmlformats.org/drawingml/2006/table">
            <a:tbl>
              <a:tblPr/>
              <a:tblGrid>
                <a:gridCol w="3319250"/>
                <a:gridCol w="3319943"/>
              </a:tblGrid>
              <a:tr h="42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задания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Отметка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001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600200"/>
            <a:ext cx="1368152" cy="124088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066800"/>
            <a:ext cx="5504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Бортовой журнал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6800" y="1676400"/>
            <a:ext cx="4536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фиксации информации с помощью ключевых слов, графических моделей, кратких предложений и умозаключений, вопросов. В качестве задаваемых преподавателем частей "бортового журнала", которые будут заполняться учащимися, могут быть: ключевые понятия темы, связи, которые может установить студент, важные вопросы.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ig_smiles_1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276872"/>
            <a:ext cx="1988418" cy="1670271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43200" y="762000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Дневники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1295400"/>
            <a:ext cx="7391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виды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дневников: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обычный, дневник - художественный альбом,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двухчастный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дневник (в одной графе - наблюдаемые факты, цитаты из высказываний, в другой - комментарии) и другие. В отличие от эссе и "бортового журнала", дневник ведется в течение длительного промежутка времени и позволяет ученику осуществить более вдумчивую рефлексию, отслеживая как непосредственный процесс, так и сравнивая свои действия во времени ("отложенная" рефлексия).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ig_smiles_1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53000" y="4724400"/>
            <a:ext cx="1502945" cy="131285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43200" y="762000"/>
            <a:ext cx="4002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  М</a:t>
            </a:r>
            <a:r>
              <a:rPr lang="en-US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Д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1295400"/>
            <a:ext cx="73914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Учащимся предлагается назвать три момента, которые у них получились хорошо в процессе урока, и предложить одно действие, которое улучшит их работу на уроке.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ig_smiles_1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24400" y="3429000"/>
            <a:ext cx="2375279" cy="207485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38200" y="1066800"/>
            <a:ext cx="6858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4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"А напоследок я скажу".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Школьникам предлагается последовательно ответить на три вопроса:</a:t>
            </a: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Насколько оправдались ваши ожидания и кому за это спасибо (исключая учителя)?</a:t>
            </a: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не оправдалось и почему?</a:t>
            </a: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 и наши перспективы?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:\4611006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875005"/>
            <a:ext cx="1828800" cy="276791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«Оценочный лист.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ыполнил ли я то, что задумал? 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олучилось ли сделать то, что я записал как главный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проекта?__________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сё ли получилось так, как 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задумывал?__________________________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было сделано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хорошо?_________________________________________________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было сделано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плохо?_________________________________________________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было выполнить легко, а что оказалось неожиданно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трудно?____________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мог бы сказать мне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проект?_________________________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Попрошу взрослых оценить мою работу: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Ч т о  с к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 а  м а м а:____________________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Ч т о   с  к  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 а   у ч и т е 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а:_______________________________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К а к  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л и 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е к т 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я:______________________________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В  ч ё м  я  с 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 и   с о г л а с 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 в  ч ё м  - 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 т ?_________________________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62000" y="1143000"/>
            <a:ext cx="7010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Выберите 1 фразу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соседа по парте: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молодец.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доволен твоей работой на уроке.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мог бы поработать лучше.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1066800"/>
            <a:ext cx="8153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Запустите корабль в море Знаний.»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Те ребята, которые считают, что хорошо усвоили тему,      помещают свой кораблик в море, а те, кто не уверен в этом,    остаются в заливе правил.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7284" b="61550"/>
          <a:stretch>
            <a:fillRect/>
          </a:stretch>
        </p:blipFill>
        <p:spPr>
          <a:xfrm>
            <a:off x="3657600" y="3276600"/>
            <a:ext cx="1452906" cy="1512167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>
            <a:off x="1066800" y="3581400"/>
            <a:ext cx="2438400" cy="2133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Капля 7"/>
          <p:cNvSpPr/>
          <p:nvPr/>
        </p:nvSpPr>
        <p:spPr>
          <a:xfrm rot="16350378">
            <a:off x="6208229" y="3307873"/>
            <a:ext cx="1025439" cy="212148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4419600"/>
            <a:ext cx="17491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Море знаний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4191000"/>
            <a:ext cx="17967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Залив правил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64700" r="53642"/>
          <a:stretch>
            <a:fillRect/>
          </a:stretch>
        </p:blipFill>
        <p:spPr>
          <a:xfrm flipH="1">
            <a:off x="6096000" y="3200400"/>
            <a:ext cx="1143000" cy="914400"/>
          </a:xfrm>
          <a:prstGeom prst="rect">
            <a:avLst/>
          </a:prstGeom>
        </p:spPr>
      </p:pic>
      <p:pic>
        <p:nvPicPr>
          <p:cNvPr id="12" name="Рисунок 11" descr="КОРАБЛИКИ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371600" y="3276600"/>
            <a:ext cx="1162255" cy="715888"/>
          </a:xfrm>
          <a:prstGeom prst="rect">
            <a:avLst/>
          </a:prstGeom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76400" y="1219200"/>
            <a:ext cx="5375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«Лестница успеха».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выделить и написать на доске этапы деятельности. В конце урока предложить учащимся оценить свою работу на каждом этапе в виде ступенек, ведущих к успеху.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лест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108" y="3048000"/>
            <a:ext cx="44608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1219200"/>
            <a:ext cx="7308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18. «Чемодан, мясорубка, корзина»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057400"/>
            <a:ext cx="6439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Всё что пригодится в дальнейшем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 Информацию переработаю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Всё выброшу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://www.riviera-bags.ru/images/stories/chemodan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hemod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1619250" cy="1619250"/>
          </a:xfrm>
          <a:prstGeom prst="rect">
            <a:avLst/>
          </a:prstGeom>
        </p:spPr>
      </p:pic>
      <p:pic>
        <p:nvPicPr>
          <p:cNvPr id="7" name="Рисунок 6" descr="image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76600"/>
            <a:ext cx="1219200" cy="1219200"/>
          </a:xfrm>
          <a:prstGeom prst="rect">
            <a:avLst/>
          </a:prstGeom>
        </p:spPr>
      </p:pic>
      <p:pic>
        <p:nvPicPr>
          <p:cNvPr id="8" name="Рисунок 7" descr="img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724400"/>
            <a:ext cx="1219200" cy="12192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14400" y="533400"/>
            <a:ext cx="7239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«Весы настроения».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Слева на картинке- хмурый день, тучи, дождь.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Справа солнце, безоблачное небо. В зависимости от того,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«солнечное» или «дождливое» настроение, чаши весов в конце дня отклоняются влево или вправо. При этом внизу, в секторе,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которого они отклонились маятник, отмечается число и причина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429000"/>
            <a:ext cx="2743200" cy="2269375"/>
          </a:xfrm>
          <a:prstGeom prst="rect">
            <a:avLst/>
          </a:prstGeom>
        </p:spPr>
      </p:pic>
      <p:pic>
        <p:nvPicPr>
          <p:cNvPr id="6" name="Picture 2" descr="G:\solnyshk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352800"/>
            <a:ext cx="1384852" cy="1447800"/>
          </a:xfrm>
          <a:prstGeom prst="rect">
            <a:avLst/>
          </a:prstGeom>
          <a:noFill/>
        </p:spPr>
      </p:pic>
      <p:pic>
        <p:nvPicPr>
          <p:cNvPr id="7" name="Рисунок 6" descr="image_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4196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ojd-[4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581400"/>
            <a:ext cx="1752600" cy="234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0" y="114300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20. «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SMS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14400" y="1828800"/>
            <a:ext cx="72463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Ученикам предлагается на бумажных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сотовых телефонах написать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SMS –сообщение другу о том,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прошёл урок, оценить    как плодотворно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работал.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preview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2528">
            <a:off x="4674184" y="3742994"/>
            <a:ext cx="2249953" cy="2249953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76400" y="990600"/>
            <a:ext cx="5991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Техника «рефлексивная мишень».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502688"/>
            <a:ext cx="3352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доске рисуется мишень, которая делится на сектора. В каждом из секторов записываются параметры- вопросы рефлексии состоявшейся деятельности. Например, оценка содержания, оценка форм и методов проведения урока, оценка деятельности педагога, оценка своей деятельности. Участник ставит метки в сектора соответственно оценке результата: чем ближе к центру мишени, тем ближе к десятке, на краях мишени оценка ближе к нулю. Затем проводят её краткий анализ.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2445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343400" y="1676400"/>
            <a:ext cx="3970784" cy="32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67000" y="838200"/>
            <a:ext cx="4160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Метод «Острова».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3716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большом листе бумаги рисуется карта с изображением эмоциональных "островов": о. Радости, о. Грусти, о. Недоумения, о. Тревоги, о. Ожидания, о. Просветления, о. Воодушевления, о. Удовольствия, о. Наслаждения, Бермудский треугольник и др.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островов вывешивается на доске (стене) и ученики выходят к карте и маркером (фломастером) нарисуют или крепят свой кораблик в соответствующем районе карты, который отражает душевное, эмоционально-чувственное состояние после урока или в конце дня, или в конце недели.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16940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762000"/>
            <a:ext cx="761999" cy="586827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51520" y="228600"/>
            <a:ext cx="8892480" cy="6263640"/>
            <a:chOff x="251520" y="228600"/>
            <a:chExt cx="8892480" cy="626364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1340519" y="-348006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43400" y="228600"/>
              <a:ext cx="1800200" cy="144016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838200"/>
              <a:ext cx="16738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Бермудский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треугольник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6582" y="1052736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Воодушевления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" y="76200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Грусти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4293096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Ожидания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3284984"/>
              <a:ext cx="1649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Тревоги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941168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Неопределенности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5181600"/>
              <a:ext cx="21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Недоумения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200400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-в Радости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5949280"/>
              <a:ext cx="224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Наслаждения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621" y="2996952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О-в.Удовольствия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2348880"/>
              <a:ext cx="234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Просветления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pic>
          <p:nvPicPr>
            <p:cNvPr id="24" name="Рисунок 23" descr="КОРАБЛИКИ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tretch>
              <a:fillRect/>
            </a:stretch>
          </p:blipFill>
          <p:spPr>
            <a:xfrm>
              <a:off x="2339752" y="3645024"/>
              <a:ext cx="1152128" cy="1064297"/>
            </a:xfrm>
            <a:prstGeom prst="rect">
              <a:avLst/>
            </a:prstGeom>
          </p:spPr>
        </p:pic>
        <p:pic>
          <p:nvPicPr>
            <p:cNvPr id="25" name="Рисунок 24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t="64700" r="53642"/>
            <a:stretch>
              <a:fillRect/>
            </a:stretch>
          </p:blipFill>
          <p:spPr>
            <a:xfrm flipH="1">
              <a:off x="6444208" y="1916832"/>
              <a:ext cx="1127819" cy="1040042"/>
            </a:xfrm>
            <a:prstGeom prst="rect">
              <a:avLst/>
            </a:prstGeom>
          </p:spPr>
        </p:pic>
        <p:pic>
          <p:nvPicPr>
            <p:cNvPr id="26" name="Рисунок 25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57284" b="61550"/>
            <a:stretch>
              <a:fillRect/>
            </a:stretch>
          </p:blipFill>
          <p:spPr>
            <a:xfrm>
              <a:off x="1907704" y="1628800"/>
              <a:ext cx="1008112" cy="1049231"/>
            </a:xfrm>
            <a:prstGeom prst="rect">
              <a:avLst/>
            </a:prstGeom>
          </p:spPr>
        </p:pic>
      </p:grp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90800" y="990600"/>
            <a:ext cx="447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Метод «Зарядка».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600200"/>
            <a:ext cx="518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 через выполнение определенных движений дать рефлексивную оценку. Могут быть предложены следующие движения: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присесть на корточки - очень низкая оценка, нега­тивное отношение;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присесть, немного согнув ноги в коленях, - невысокая оценка, безразличное отношение;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обычная поза стоя, руки по швам - удовлетворитель­ная оценка, спокойное отношение;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поднять руки в локтях - хорошая оценка, позитив­ное отношение;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поднять руки вверх, хлопая в ладоши, подняться на цыпочки - очень высокая оценка, восторженное отноше­ние.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209800"/>
            <a:ext cx="1152128" cy="1008112"/>
          </a:xfrm>
          <a:prstGeom prst="rect">
            <a:avLst/>
          </a:prstGeom>
        </p:spPr>
      </p:pic>
      <p:pic>
        <p:nvPicPr>
          <p:cNvPr id="6" name="Рисунок 5" descr="7_5_137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895600"/>
            <a:ext cx="819150" cy="790575"/>
          </a:xfrm>
          <a:prstGeom prst="rect">
            <a:avLst/>
          </a:prstGeom>
        </p:spPr>
      </p:pic>
      <p:pic>
        <p:nvPicPr>
          <p:cNvPr id="7" name="Рисунок 6" descr="36_7_2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733800"/>
            <a:ext cx="792088" cy="792088"/>
          </a:xfrm>
          <a:prstGeom prst="rect">
            <a:avLst/>
          </a:prstGeom>
        </p:spPr>
      </p:pic>
      <p:pic>
        <p:nvPicPr>
          <p:cNvPr id="8" name="Рисунок 7" descr="3169509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4419600"/>
            <a:ext cx="1038225" cy="904875"/>
          </a:xfrm>
          <a:prstGeom prst="rect">
            <a:avLst/>
          </a:prstGeom>
        </p:spPr>
      </p:pic>
      <p:pic>
        <p:nvPicPr>
          <p:cNvPr id="3074" name="Picture 2" descr="G:\36687034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914400"/>
            <a:ext cx="1247775" cy="1009650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838200"/>
            <a:ext cx="6896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Метод «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Плюс-минус-интересно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71600"/>
            <a:ext cx="7220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упражнение можно выполнять как устно, так и письменно, в зависимости от наличия времени. Для письменного выполнения предлагается заполнить таблицу из трех граф. В графу «П» - «плюс»- записывается все, что понравилось на уроке, информация и формы работы,  которые вызвали положительные эмоции, либо, по мнению ученика, могут быть ему полезны для достижения каких-то целей. В графу «М» - «минус»- 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. В графу «И» - «интересно»- учащиеся вписывают все любопытные факты, о которых узнали на уроке, что бы еще хотелось узнать по данной проблеме, вопросы к учителю.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28800" y="4953000"/>
          <a:ext cx="4277814" cy="761256"/>
        </p:xfrm>
        <a:graphic>
          <a:graphicData uri="http://schemas.openxmlformats.org/drawingml/2006/table">
            <a:tbl>
              <a:tblPr/>
              <a:tblGrid>
                <a:gridCol w="1425789"/>
                <a:gridCol w="1425789"/>
                <a:gridCol w="1426236"/>
              </a:tblGrid>
              <a:tr h="38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Плюс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10400" y="4495800"/>
            <a:ext cx="1217240" cy="130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990600"/>
            <a:ext cx="3966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Метод «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1524000"/>
            <a:ext cx="76370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Школьникам предлагается небольшая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анкета,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наполнение которой можно менять, дополнять в зависимости от того, на какие элементы урока обращается особое внимание. Можно попросить обучающихся аргументировать свой ответ.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400" y="2819400"/>
          <a:ext cx="5943600" cy="291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71800"/>
                <a:gridCol w="29718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Домашнее задание мне кажется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устал / </a:t>
                      </a:r>
                      <a:r>
                        <a:rPr lang="ru-RU" sz="14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устал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интересным / неинтересным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5707211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124200"/>
            <a:ext cx="1152128" cy="104459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2000" y="914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7. Вопросы, требующие многовариантных ответов: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7254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было трудно?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открыли, узнали на уроке?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Оправдались ли ваши ожидания от урока?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 взяли с сегодняшнего урока?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чем заставил задуматься урок?</a:t>
            </a:r>
          </a:p>
        </p:txBody>
      </p:sp>
      <p:pic>
        <p:nvPicPr>
          <p:cNvPr id="5" name="Рисунок 4" descr="2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1449" r="43088"/>
          <a:stretch>
            <a:fillRect/>
          </a:stretch>
        </p:blipFill>
        <p:spPr>
          <a:xfrm>
            <a:off x="4191000" y="3962400"/>
            <a:ext cx="2193776" cy="225419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1371</Words>
  <Application>Microsoft Office PowerPoint</Application>
  <PresentationFormat>Экран (4:3)</PresentationFormat>
  <Paragraphs>177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KarCPM1</cp:lastModifiedBy>
  <cp:revision>22</cp:revision>
  <dcterms:created xsi:type="dcterms:W3CDTF">2013-11-19T03:42:50Z</dcterms:created>
  <dcterms:modified xsi:type="dcterms:W3CDTF">2016-05-16T17:58:20Z</dcterms:modified>
</cp:coreProperties>
</file>