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9" r:id="rId4"/>
    <p:sldId id="257" r:id="rId5"/>
    <p:sldId id="258" r:id="rId6"/>
    <p:sldId id="260" r:id="rId7"/>
    <p:sldId id="266" r:id="rId8"/>
    <p:sldId id="262" r:id="rId9"/>
    <p:sldId id="267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760_html_6a0f96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C:\Users\user\Desktop\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760_html_6a0f96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C:\Users\user\Desktop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760_html_6a0f96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C:\Users\user\Desktop\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img6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mg8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_s518280_1_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6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ЗАГРУЗКИ\4760_html_6a0f96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500042"/>
            <a:ext cx="685804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2800" b="1" i="1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суммативного</a:t>
            </a:r>
            <a:r>
              <a:rPr lang="ru-RU" sz="28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оценивания</a:t>
            </a:r>
            <a:endParaRPr lang="ru-RU" sz="2800" b="1" i="1" dirty="0">
              <a:ln w="12700">
                <a:noFill/>
                <a:prstDash val="solid"/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57158" y="1643050"/>
            <a:ext cx="8489933" cy="3389576"/>
            <a:chOff x="413955" y="1032139"/>
            <a:chExt cx="11180387" cy="4519434"/>
          </a:xfrm>
        </p:grpSpPr>
        <p:grpSp>
          <p:nvGrpSpPr>
            <p:cNvPr id="6" name="Группа 19"/>
            <p:cNvGrpSpPr/>
            <p:nvPr/>
          </p:nvGrpSpPr>
          <p:grpSpPr>
            <a:xfrm>
              <a:off x="413955" y="1032139"/>
              <a:ext cx="11180387" cy="4519434"/>
              <a:chOff x="413955" y="1133737"/>
              <a:chExt cx="11180387" cy="4519434"/>
            </a:xfrm>
          </p:grpSpPr>
          <p:grpSp>
            <p:nvGrpSpPr>
              <p:cNvPr id="11" name="Группа 4"/>
              <p:cNvGrpSpPr/>
              <p:nvPr/>
            </p:nvGrpSpPr>
            <p:grpSpPr>
              <a:xfrm>
                <a:off x="413955" y="3249362"/>
                <a:ext cx="4090885" cy="2166721"/>
                <a:chOff x="160552" y="2578826"/>
                <a:chExt cx="3425828" cy="2075282"/>
              </a:xfrm>
            </p:grpSpPr>
            <p:sp>
              <p:nvSpPr>
                <p:cNvPr id="21" name="Прямоугольник 5"/>
                <p:cNvSpPr/>
                <p:nvPr/>
              </p:nvSpPr>
              <p:spPr>
                <a:xfrm>
                  <a:off x="160552" y="2578826"/>
                  <a:ext cx="3419304" cy="19538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2" name="Прямоугольник 6"/>
                <p:cNvSpPr/>
                <p:nvPr/>
              </p:nvSpPr>
              <p:spPr>
                <a:xfrm>
                  <a:off x="167076" y="2635433"/>
                  <a:ext cx="3419304" cy="201867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0005" tIns="40005" rIns="40005" bIns="40005" numCol="1" spcCol="1270" anchor="t" anchorCtr="0">
                  <a:noAutofit/>
                </a:bodyPr>
                <a:lstStyle/>
                <a:p>
                  <a:pPr defTabSz="46672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200" dirty="0">
                      <a:latin typeface="Arial Narrow" pitchFamily="34" charset="0"/>
                      <a:cs typeface="Times New Roman" pitchFamily="18" charset="0"/>
                    </a:rPr>
                    <a:t>Определяется</a:t>
                  </a:r>
                  <a:r>
                    <a:rPr lang="ru-RU" sz="1200" b="1" dirty="0">
                      <a:latin typeface="Arial Narrow" pitchFamily="34" charset="0"/>
                      <a:cs typeface="Times New Roman" pitchFamily="18" charset="0"/>
                    </a:rPr>
                    <a:t> количество процедур оценивания </a:t>
                  </a:r>
                  <a:r>
                    <a:rPr lang="ru-RU" sz="1200" dirty="0">
                      <a:latin typeface="Arial Narrow" pitchFamily="34" charset="0"/>
                      <a:cs typeface="Times New Roman" pitchFamily="18" charset="0"/>
                    </a:rPr>
                    <a:t>согласно учебной программе по предметам и классам:</a:t>
                  </a:r>
                </a:p>
                <a:p>
                  <a:pPr defTabSz="46672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200" dirty="0">
                      <a:latin typeface="Arial Narrow" pitchFamily="34" charset="0"/>
                      <a:cs typeface="Times New Roman" pitchFamily="18" charset="0"/>
                    </a:rPr>
                    <a:t>1. Естественно-научные и языковые предметы - разделы;</a:t>
                  </a:r>
                </a:p>
                <a:p>
                  <a:pPr defTabSz="46672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200" dirty="0">
                      <a:latin typeface="Arial Narrow" pitchFamily="34" charset="0"/>
                      <a:cs typeface="Times New Roman" pitchFamily="18" charset="0"/>
                    </a:rPr>
                    <a:t>2. Социально-гуманитарные предметы - сквозные темы.</a:t>
                  </a:r>
                </a:p>
                <a:p>
                  <a:pPr defTabSz="46672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200" dirty="0">
                    <a:latin typeface="Arial Narrow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" name="Группа 7"/>
              <p:cNvGrpSpPr/>
              <p:nvPr/>
            </p:nvGrpSpPr>
            <p:grpSpPr>
              <a:xfrm>
                <a:off x="4575030" y="3249364"/>
                <a:ext cx="3427094" cy="2403807"/>
                <a:chOff x="3579857" y="2795133"/>
                <a:chExt cx="3427094" cy="1739422"/>
              </a:xfrm>
            </p:grpSpPr>
            <p:sp>
              <p:nvSpPr>
                <p:cNvPr id="19" name="Прямоугольник 8"/>
                <p:cNvSpPr/>
                <p:nvPr/>
              </p:nvSpPr>
              <p:spPr>
                <a:xfrm>
                  <a:off x="3579857" y="2795133"/>
                  <a:ext cx="3419304" cy="14760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0" name="Прямоугольник 9"/>
                <p:cNvSpPr/>
                <p:nvPr/>
              </p:nvSpPr>
              <p:spPr>
                <a:xfrm>
                  <a:off x="3587647" y="2837911"/>
                  <a:ext cx="3419304" cy="169664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0005" tIns="40005" rIns="40005" bIns="40005" numCol="1" spcCol="1270" anchor="t" anchorCtr="0">
                  <a:noAutofit/>
                </a:bodyPr>
                <a:lstStyle/>
                <a:p>
                  <a:pPr defTabSz="46672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200" dirty="0">
                      <a:latin typeface="Arial Narrow" pitchFamily="34" charset="0"/>
                      <a:cs typeface="Times New Roman" pitchFamily="18" charset="0"/>
                    </a:rPr>
                    <a:t>Разрабатываются</a:t>
                  </a:r>
                  <a:r>
                    <a:rPr lang="ru-RU" sz="1200" b="1" dirty="0">
                      <a:latin typeface="Arial Narrow" pitchFamily="34" charset="0"/>
                      <a:cs typeface="Times New Roman" pitchFamily="18" charset="0"/>
                    </a:rPr>
                    <a:t> задания </a:t>
                  </a:r>
                  <a:r>
                    <a:rPr lang="ru-RU" sz="1200" dirty="0">
                      <a:latin typeface="Arial Narrow" pitchFamily="34" charset="0"/>
                      <a:cs typeface="Times New Roman" pitchFamily="18" charset="0"/>
                    </a:rPr>
                    <a:t>в разрезе критериев оценивания.</a:t>
                  </a:r>
                </a:p>
                <a:p>
                  <a:pPr defTabSz="46672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200" dirty="0">
                      <a:latin typeface="Arial Narrow" pitchFamily="34" charset="0"/>
                      <a:cs typeface="Times New Roman" pitchFamily="18" charset="0"/>
                    </a:rPr>
                    <a:t>Составляются </a:t>
                  </a:r>
                  <a:r>
                    <a:rPr lang="ru-RU" sz="1200" b="1" dirty="0">
                      <a:latin typeface="Arial Narrow" pitchFamily="34" charset="0"/>
                      <a:cs typeface="Times New Roman" pitchFamily="18" charset="0"/>
                    </a:rPr>
                    <a:t>дескрипторы и баллы</a:t>
                  </a:r>
                  <a:r>
                    <a:rPr lang="ru-RU" sz="1200" dirty="0">
                      <a:latin typeface="Arial Narrow" pitchFamily="34" charset="0"/>
                      <a:cs typeface="Times New Roman" pitchFamily="18" charset="0"/>
                    </a:rPr>
                    <a:t> по </a:t>
                  </a:r>
                  <a:r>
                    <a:rPr lang="ru-RU" sz="1200" dirty="0" err="1">
                      <a:latin typeface="Arial Narrow" pitchFamily="34" charset="0"/>
                      <a:cs typeface="Times New Roman" pitchFamily="18" charset="0"/>
                    </a:rPr>
                    <a:t>суммативному</a:t>
                  </a:r>
                  <a:r>
                    <a:rPr lang="ru-RU" sz="1200" dirty="0">
                      <a:latin typeface="Arial Narrow" pitchFamily="34" charset="0"/>
                      <a:cs typeface="Times New Roman" pitchFamily="18" charset="0"/>
                    </a:rPr>
                    <a:t> оцениванию за раздел/сквозные темы, четверти </a:t>
                  </a:r>
                </a:p>
                <a:p>
                  <a:pPr defTabSz="46672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200" dirty="0">
                    <a:latin typeface="Arial Narrow" pitchFamily="34" charset="0"/>
                    <a:cs typeface="Times New Roman" pitchFamily="18" charset="0"/>
                  </a:endParaRPr>
                </a:p>
                <a:p>
                  <a:pPr defTabSz="46672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200" dirty="0">
                      <a:latin typeface="Arial Narrow" pitchFamily="34" charset="0"/>
                      <a:cs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13" name="Группа 13"/>
              <p:cNvGrpSpPr/>
              <p:nvPr/>
            </p:nvGrpSpPr>
            <p:grpSpPr>
              <a:xfrm>
                <a:off x="8065650" y="3256627"/>
                <a:ext cx="3528692" cy="2091737"/>
                <a:chOff x="3478259" y="2795133"/>
                <a:chExt cx="3528692" cy="1513603"/>
              </a:xfrm>
            </p:grpSpPr>
            <p:sp>
              <p:nvSpPr>
                <p:cNvPr id="17" name="Прямоугольник 16"/>
                <p:cNvSpPr/>
                <p:nvPr/>
              </p:nvSpPr>
              <p:spPr>
                <a:xfrm>
                  <a:off x="3478259" y="2795133"/>
                  <a:ext cx="3419304" cy="147083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3587647" y="2837901"/>
                  <a:ext cx="3419304" cy="147083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0005" tIns="40005" rIns="40005" bIns="40005" numCol="1" spcCol="1270" anchor="t" anchorCtr="0">
                  <a:noAutofit/>
                </a:bodyPr>
                <a:lstStyle/>
                <a:p>
                  <a:pPr defTabSz="46672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200" dirty="0">
                      <a:latin typeface="Arial Narrow" pitchFamily="34" charset="0"/>
                      <a:cs typeface="Times New Roman" pitchFamily="18" charset="0"/>
                    </a:rPr>
                    <a:t>Проводится :</a:t>
                  </a:r>
                </a:p>
                <a:p>
                  <a:pPr marL="214313" indent="-214313" defTabSz="46672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Tx/>
                    <a:buChar char="-"/>
                  </a:pPr>
                  <a:r>
                    <a:rPr lang="ru-RU" sz="1200" dirty="0" err="1">
                      <a:latin typeface="Arial Narrow" pitchFamily="34" charset="0"/>
                      <a:cs typeface="Times New Roman" pitchFamily="18" charset="0"/>
                    </a:rPr>
                    <a:t>Суммативное</a:t>
                  </a:r>
                  <a:r>
                    <a:rPr lang="ru-RU" sz="1200" dirty="0">
                      <a:latin typeface="Arial Narrow" pitchFamily="34" charset="0"/>
                      <a:cs typeface="Times New Roman" pitchFamily="18" charset="0"/>
                    </a:rPr>
                    <a:t> оценивание за раздел/сквозную тему (учитель)</a:t>
                  </a:r>
                </a:p>
                <a:p>
                  <a:pPr marL="214313" indent="-214313" defTabSz="46672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Tx/>
                    <a:buChar char="-"/>
                  </a:pPr>
                  <a:r>
                    <a:rPr lang="ru-RU" sz="1200" dirty="0" err="1">
                      <a:latin typeface="Arial Narrow" pitchFamily="34" charset="0"/>
                      <a:cs typeface="Times New Roman" pitchFamily="18" charset="0"/>
                    </a:rPr>
                    <a:t>Суммативное</a:t>
                  </a:r>
                  <a:r>
                    <a:rPr lang="ru-RU" sz="1200" dirty="0">
                      <a:latin typeface="Arial Narrow" pitchFamily="34" charset="0"/>
                      <a:cs typeface="Times New Roman" pitchFamily="18" charset="0"/>
                    </a:rPr>
                    <a:t> оценивание за четверть (учитель)</a:t>
                  </a:r>
                </a:p>
                <a:p>
                  <a:pPr marL="214313" indent="-214313" defTabSz="46672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Tx/>
                    <a:buChar char="-"/>
                  </a:pPr>
                  <a:r>
                    <a:rPr lang="ru-RU" sz="1200" dirty="0" err="1">
                      <a:latin typeface="Arial Narrow" pitchFamily="34" charset="0"/>
                      <a:cs typeface="Times New Roman" pitchFamily="18" charset="0"/>
                    </a:rPr>
                    <a:t>Суммативное</a:t>
                  </a:r>
                  <a:r>
                    <a:rPr lang="ru-RU" sz="1200" dirty="0">
                      <a:latin typeface="Arial Narrow" pitchFamily="34" charset="0"/>
                      <a:cs typeface="Times New Roman" pitchFamily="18" charset="0"/>
                    </a:rPr>
                    <a:t> оценивание за уровни образования (НЦТ)</a:t>
                  </a:r>
                </a:p>
                <a:p>
                  <a:pPr defTabSz="46672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200" b="1" dirty="0">
                    <a:latin typeface="Arial Narrow" pitchFamily="34" charset="0"/>
                    <a:cs typeface="Times New Roman" pitchFamily="18" charset="0"/>
                  </a:endParaRPr>
                </a:p>
                <a:p>
                  <a:pPr defTabSz="46672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200" dirty="0">
                    <a:latin typeface="Arial Narrow" pitchFamily="34" charset="0"/>
                    <a:cs typeface="Times New Roman" pitchFamily="18" charset="0"/>
                  </a:endParaRPr>
                </a:p>
                <a:p>
                  <a:pPr defTabSz="46672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200" dirty="0">
                      <a:latin typeface="Arial Narrow" pitchFamily="34" charset="0"/>
                      <a:cs typeface="Times New Roman" pitchFamily="18" charset="0"/>
                    </a:rPr>
                    <a:t> </a:t>
                  </a:r>
                </a:p>
              </p:txBody>
            </p:sp>
          </p:grpSp>
          <p:sp>
            <p:nvSpPr>
              <p:cNvPr id="14" name="Прямоугольник 13"/>
              <p:cNvSpPr/>
              <p:nvPr/>
            </p:nvSpPr>
            <p:spPr>
              <a:xfrm>
                <a:off x="413955" y="1140997"/>
                <a:ext cx="4083094" cy="4010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350" b="1" dirty="0">
                    <a:latin typeface="Arial Narrow" pitchFamily="34" charset="0"/>
                    <a:cs typeface="Times New Roman" pitchFamily="18" charset="0"/>
                  </a:rPr>
                  <a:t>Планирование</a:t>
                </a: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575030" y="1140997"/>
                <a:ext cx="3419304" cy="4010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350" b="1" dirty="0">
                    <a:latin typeface="Arial Narrow" pitchFamily="34" charset="0"/>
                    <a:cs typeface="Times New Roman" pitchFamily="18" charset="0"/>
                  </a:rPr>
                  <a:t>Организация</a:t>
                </a: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8065650" y="1133737"/>
                <a:ext cx="3419304" cy="4010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350" b="1" dirty="0">
                    <a:latin typeface="Arial Narrow" pitchFamily="34" charset="0"/>
                    <a:cs typeface="Times New Roman" pitchFamily="18" charset="0"/>
                  </a:rPr>
                  <a:t>Проведение</a:t>
                </a:r>
              </a:p>
            </p:txBody>
          </p:sp>
        </p:grpSp>
        <p:grpSp>
          <p:nvGrpSpPr>
            <p:cNvPr id="7" name="Группа 20"/>
            <p:cNvGrpSpPr/>
            <p:nvPr/>
          </p:nvGrpSpPr>
          <p:grpSpPr>
            <a:xfrm>
              <a:off x="413955" y="1481347"/>
              <a:ext cx="11070998" cy="1638093"/>
              <a:chOff x="413955" y="2194353"/>
              <a:chExt cx="11291125" cy="1412153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413955" y="2197865"/>
                <a:ext cx="4164279" cy="140864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14313" indent="-214313" defTabSz="466725">
                  <a:buFont typeface="Arial" pitchFamily="34" charset="0"/>
                  <a:buChar char="•"/>
                </a:pPr>
                <a:r>
                  <a:rPr lang="ru-RU" sz="1050" b="1" dirty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Учебная программа </a:t>
                </a:r>
              </a:p>
              <a:p>
                <a:pPr marL="214313" indent="-214313" defTabSz="466725">
                  <a:buFont typeface="Arial" pitchFamily="34" charset="0"/>
                  <a:buChar char="•"/>
                </a:pPr>
                <a:r>
                  <a:rPr lang="ru-RU" sz="1050" b="1" dirty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Учебный план</a:t>
                </a:r>
              </a:p>
              <a:p>
                <a:pPr marL="214313" indent="-214313" defTabSz="466725">
                  <a:buFont typeface="Arial" pitchFamily="34" charset="0"/>
                  <a:buChar char="•"/>
                </a:pPr>
                <a:r>
                  <a:rPr lang="ru-RU" sz="1050" b="1" dirty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План оценивания на учебный год </a:t>
                </a:r>
                <a:r>
                  <a:rPr lang="ru-RU" sz="1050" dirty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с указанием периодов, методов, контрольных заданий по всем видам </a:t>
                </a:r>
                <a:r>
                  <a:rPr lang="ru-RU" sz="1050" dirty="0" err="1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суммативных</a:t>
                </a:r>
                <a:r>
                  <a:rPr lang="ru-RU" sz="1050" dirty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 </a:t>
                </a:r>
                <a:r>
                  <a:rPr lang="ru-RU" sz="1050" dirty="0" err="1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оцениваний</a:t>
                </a:r>
                <a:r>
                  <a:rPr lang="ru-RU" sz="1050" dirty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, разработанный методическим объединением и утвержденный Педагогическим советом школы.</a:t>
                </a: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4657765" y="2194353"/>
                <a:ext cx="3487289" cy="141215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14313" indent="-214313">
                  <a:buFont typeface="Arial" pitchFamily="34" charset="0"/>
                  <a:buChar char="•"/>
                </a:pPr>
                <a:r>
                  <a:rPr lang="ru-RU" sz="1050" b="1" dirty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Руководство по </a:t>
                </a:r>
                <a:r>
                  <a:rPr lang="ru-RU" sz="1050" b="1" dirty="0" err="1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критериальному</a:t>
                </a:r>
                <a:r>
                  <a:rPr lang="ru-RU" sz="1050" b="1" dirty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 оцениванию</a:t>
                </a:r>
                <a:r>
                  <a:rPr lang="ru-RU" sz="1050" dirty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 </a:t>
                </a:r>
                <a:r>
                  <a:rPr lang="ru-RU" sz="1050" b="1" dirty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для учителя </a:t>
                </a:r>
                <a:endParaRPr lang="ru-RU" sz="1050" b="1" dirty="0">
                  <a:solidFill>
                    <a:schemeClr val="tx1"/>
                  </a:solidFill>
                  <a:latin typeface="Arial Narrow" pitchFamily="34" charset="0"/>
                </a:endParaRPr>
              </a:p>
              <a:p>
                <a:pPr marL="214313" indent="-214313">
                  <a:buFont typeface="Arial" pitchFamily="34" charset="0"/>
                  <a:buChar char="•"/>
                </a:pPr>
                <a:r>
                  <a:rPr lang="ru-RU" sz="1050" b="1" dirty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Методические рекомендации по </a:t>
                </a:r>
                <a:r>
                  <a:rPr lang="ru-RU" sz="1050" b="1" dirty="0" err="1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суммативному</a:t>
                </a:r>
                <a:r>
                  <a:rPr lang="ru-RU" sz="1050" b="1" dirty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 оцениванию</a:t>
                </a:r>
                <a:endParaRPr lang="ru-RU" sz="1050" b="1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8217790" y="2208952"/>
                <a:ext cx="3487290" cy="13975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14313" indent="-214313">
                  <a:buFont typeface="Arial" pitchFamily="34" charset="0"/>
                  <a:buChar char="•"/>
                </a:pPr>
                <a:r>
                  <a:rPr lang="ru-RU" sz="1050" b="1" dirty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Правила </a:t>
                </a:r>
                <a:r>
                  <a:rPr lang="ru-RU" sz="1050" b="1" dirty="0" err="1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критериального</a:t>
                </a:r>
                <a:r>
                  <a:rPr lang="ru-RU" sz="1050" b="1" dirty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 оценивания</a:t>
                </a:r>
                <a:endParaRPr lang="ru-RU" sz="1050" dirty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760_html_6a0f96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C:\Users\user\Desktop\Рисунок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535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760_html_6a0f96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C:\Users\user\Desktop\Рисунок3.png"/>
          <p:cNvPicPr>
            <a:picLocks noChangeAspect="1" noChangeArrowheads="1"/>
          </p:cNvPicPr>
          <p:nvPr/>
        </p:nvPicPr>
        <p:blipFill>
          <a:blip r:embed="rId3"/>
          <a:srcRect t="22916"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500042"/>
            <a:ext cx="721523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 чего состоят задания по СО???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760_html_6a0f96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C:\Users\user\Desktop\img33.jpg"/>
          <p:cNvPicPr>
            <a:picLocks noChangeAspect="1" noChangeArrowheads="1"/>
          </p:cNvPicPr>
          <p:nvPr/>
        </p:nvPicPr>
        <p:blipFill>
          <a:blip r:embed="rId3"/>
          <a:srcRect l="13446" r="11764" b="19791"/>
          <a:stretch>
            <a:fillRect/>
          </a:stretch>
        </p:blipFill>
        <p:spPr bwMode="auto">
          <a:xfrm>
            <a:off x="714348" y="285728"/>
            <a:ext cx="792961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135</Words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2018-01-23T10:16:17Z</dcterms:created>
  <dcterms:modified xsi:type="dcterms:W3CDTF">2018-01-23T11:21:45Z</dcterms:modified>
</cp:coreProperties>
</file>